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60" r:id="rId4"/>
    <p:sldId id="261" r:id="rId5"/>
    <p:sldId id="262" r:id="rId6"/>
    <p:sldId id="258" r:id="rId7"/>
    <p:sldId id="263" r:id="rId8"/>
    <p:sldId id="264" r:id="rId9"/>
    <p:sldId id="265" r:id="rId10"/>
    <p:sldId id="266" r:id="rId11"/>
    <p:sldId id="259" r:id="rId12"/>
    <p:sldId id="269"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07"/>
    <p:restoredTop sz="58025"/>
  </p:normalViewPr>
  <p:slideViewPr>
    <p:cSldViewPr snapToGrid="0" snapToObjects="1">
      <p:cViewPr>
        <p:scale>
          <a:sx n="73" d="100"/>
          <a:sy n="73"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839784-360C-024B-AB59-55916BDB9980}" type="datetimeFigureOut">
              <a:rPr lang="en-US" smtClean="0"/>
              <a:t>1/30/19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2C797-6AA6-E949-87D8-DFDB24B0EEF2}" type="slidenum">
              <a:rPr lang="en-US" smtClean="0"/>
              <a:t>‹#›</a:t>
            </a:fld>
            <a:endParaRPr lang="en-US"/>
          </a:p>
        </p:txBody>
      </p:sp>
    </p:spTree>
    <p:extLst>
      <p:ext uri="{BB962C8B-B14F-4D97-AF65-F5344CB8AC3E}">
        <p14:creationId xmlns:p14="http://schemas.microsoft.com/office/powerpoint/2010/main" val="1685837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2C797-6AA6-E949-87D8-DFDB24B0EEF2}" type="slidenum">
              <a:rPr lang="en-US" smtClean="0"/>
              <a:t>2</a:t>
            </a:fld>
            <a:endParaRPr lang="en-US"/>
          </a:p>
        </p:txBody>
      </p:sp>
    </p:spTree>
    <p:extLst>
      <p:ext uri="{BB962C8B-B14F-4D97-AF65-F5344CB8AC3E}">
        <p14:creationId xmlns:p14="http://schemas.microsoft.com/office/powerpoint/2010/main" val="2238377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2C797-6AA6-E949-87D8-DFDB24B0EEF2}" type="slidenum">
              <a:rPr lang="en-US" smtClean="0"/>
              <a:t>13</a:t>
            </a:fld>
            <a:endParaRPr lang="en-US"/>
          </a:p>
        </p:txBody>
      </p:sp>
    </p:spTree>
    <p:extLst>
      <p:ext uri="{BB962C8B-B14F-4D97-AF65-F5344CB8AC3E}">
        <p14:creationId xmlns:p14="http://schemas.microsoft.com/office/powerpoint/2010/main" val="62023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by XYZ to be used in education</a:t>
            </a:r>
          </a:p>
          <a:p>
            <a:r>
              <a:rPr lang="en-US" dirty="0"/>
              <a:t>For use by its users including treebanks, thesauruses, wordnets, as well as text processing libraries for tokenization, parsing, classification, stemming, tagging, and semantic reasoning. </a:t>
            </a:r>
          </a:p>
        </p:txBody>
      </p:sp>
      <p:sp>
        <p:nvSpPr>
          <p:cNvPr id="4" name="Slide Number Placeholder 3"/>
          <p:cNvSpPr>
            <a:spLocks noGrp="1"/>
          </p:cNvSpPr>
          <p:nvPr>
            <p:ph type="sldNum" sz="quarter" idx="5"/>
          </p:nvPr>
        </p:nvSpPr>
        <p:spPr/>
        <p:txBody>
          <a:bodyPr/>
          <a:lstStyle/>
          <a:p>
            <a:fld id="{6F62C797-6AA6-E949-87D8-DFDB24B0EEF2}" type="slidenum">
              <a:rPr lang="en-US" smtClean="0"/>
              <a:t>3</a:t>
            </a:fld>
            <a:endParaRPr lang="en-US"/>
          </a:p>
        </p:txBody>
      </p:sp>
    </p:spTree>
    <p:extLst>
      <p:ext uri="{BB962C8B-B14F-4D97-AF65-F5344CB8AC3E}">
        <p14:creationId xmlns:p14="http://schemas.microsoft.com/office/powerpoint/2010/main" val="3345411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etymology of slang, lexicographers trying to add new words to the dictionary, but mostly its companies</a:t>
            </a:r>
          </a:p>
          <a:p>
            <a:r>
              <a:rPr lang="en-US" dirty="0"/>
              <a:t>-determine product sentiment</a:t>
            </a:r>
          </a:p>
          <a:p>
            <a:r>
              <a:rPr lang="en-US" dirty="0"/>
              <a:t>-reaction to add campaigns </a:t>
            </a:r>
          </a:p>
          <a:p>
            <a:r>
              <a:rPr lang="en-US" dirty="0"/>
              <a:t>-monitor &amp; capitalize off of trends and buzzwords</a:t>
            </a:r>
          </a:p>
        </p:txBody>
      </p:sp>
      <p:sp>
        <p:nvSpPr>
          <p:cNvPr id="4" name="Slide Number Placeholder 3"/>
          <p:cNvSpPr>
            <a:spLocks noGrp="1"/>
          </p:cNvSpPr>
          <p:nvPr>
            <p:ph type="sldNum" sz="quarter" idx="5"/>
          </p:nvPr>
        </p:nvSpPr>
        <p:spPr/>
        <p:txBody>
          <a:bodyPr/>
          <a:lstStyle/>
          <a:p>
            <a:fld id="{6F62C797-6AA6-E949-87D8-DFDB24B0EEF2}" type="slidenum">
              <a:rPr lang="en-US" smtClean="0"/>
              <a:t>4</a:t>
            </a:fld>
            <a:endParaRPr lang="en-US"/>
          </a:p>
        </p:txBody>
      </p:sp>
    </p:spTree>
    <p:extLst>
      <p:ext uri="{BB962C8B-B14F-4D97-AF65-F5344CB8AC3E}">
        <p14:creationId xmlns:p14="http://schemas.microsoft.com/office/powerpoint/2010/main" val="394293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have 3.7 &amp; you should have at least 3.5 for this version to work (also: a mac)</a:t>
            </a:r>
          </a:p>
          <a:p>
            <a:r>
              <a:rPr lang="en-US" dirty="0"/>
              <a:t>2. Open terminal &amp; type “pip3 </a:t>
            </a:r>
            <a:r>
              <a:rPr lang="en-US" dirty="0" err="1"/>
              <a:t>intall</a:t>
            </a:r>
            <a:r>
              <a:rPr lang="en-US" dirty="0"/>
              <a:t> –U </a:t>
            </a:r>
            <a:r>
              <a:rPr lang="en-US" dirty="0" err="1"/>
              <a:t>nltk</a:t>
            </a:r>
            <a:r>
              <a:rPr lang="en-US" dirty="0"/>
              <a:t>”</a:t>
            </a:r>
          </a:p>
          <a:p>
            <a:r>
              <a:rPr lang="en-US" dirty="0"/>
              <a:t>3. Open Sublime (or whatever), import </a:t>
            </a:r>
            <a:r>
              <a:rPr lang="en-US" dirty="0" err="1"/>
              <a:t>nltk</a:t>
            </a:r>
            <a:r>
              <a:rPr lang="en-US" dirty="0"/>
              <a:t>  &amp; try to run anything &amp; receive a “certificate error”, </a:t>
            </a:r>
            <a:r>
              <a:rPr lang="en-US" dirty="0" err="1"/>
              <a:t>naviate</a:t>
            </a:r>
            <a:r>
              <a:rPr lang="en-US" dirty="0"/>
              <a:t> yourself to your Applications, Click Python, double click Install </a:t>
            </a:r>
            <a:r>
              <a:rPr lang="en-US" dirty="0" err="1"/>
              <a:t>Certificates.command</a:t>
            </a:r>
            <a:r>
              <a:rPr lang="en-US" dirty="0"/>
              <a:t> (it will install)</a:t>
            </a:r>
          </a:p>
          <a:p>
            <a:r>
              <a:rPr lang="en-US" dirty="0"/>
              <a:t>4. If that doesn’t work there’s code you can use to bypass the error, full disclosure: idk what it is or what it does or how it works</a:t>
            </a:r>
          </a:p>
          <a:p>
            <a:r>
              <a:rPr lang="en-US" dirty="0"/>
              <a:t>5. Have a Mac </a:t>
            </a:r>
            <a:r>
              <a:rPr lang="en-US" dirty="0" err="1"/>
              <a:t>bc</a:t>
            </a:r>
            <a:r>
              <a:rPr lang="en-US" dirty="0"/>
              <a:t> the best I can do is refer you to some vaguely-current websites detailing installation (this was the hardest, most difficult part to do)</a:t>
            </a:r>
          </a:p>
        </p:txBody>
      </p:sp>
      <p:sp>
        <p:nvSpPr>
          <p:cNvPr id="4" name="Slide Number Placeholder 3"/>
          <p:cNvSpPr>
            <a:spLocks noGrp="1"/>
          </p:cNvSpPr>
          <p:nvPr>
            <p:ph type="sldNum" sz="quarter" idx="5"/>
          </p:nvPr>
        </p:nvSpPr>
        <p:spPr/>
        <p:txBody>
          <a:bodyPr/>
          <a:lstStyle/>
          <a:p>
            <a:fld id="{6F62C797-6AA6-E949-87D8-DFDB24B0EEF2}" type="slidenum">
              <a:rPr lang="en-US" smtClean="0"/>
              <a:t>5</a:t>
            </a:fld>
            <a:endParaRPr lang="en-US"/>
          </a:p>
        </p:txBody>
      </p:sp>
    </p:spTree>
    <p:extLst>
      <p:ext uri="{BB962C8B-B14F-4D97-AF65-F5344CB8AC3E}">
        <p14:creationId xmlns:p14="http://schemas.microsoft.com/office/powerpoint/2010/main" val="293899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Tokenization = “the act of breaking up a sequence of strings into pieces such as words, keywords, phrases, symbols, and other elements called tokens”</a:t>
            </a:r>
          </a:p>
          <a:p>
            <a:r>
              <a:rPr lang="en-US" dirty="0"/>
              <a:t>Tokens can be anything</a:t>
            </a:r>
          </a:p>
          <a:p>
            <a:r>
              <a:rPr lang="en-US" dirty="0"/>
              <a:t>Tokens = the basis of more complex programs, so you gotta understand what it does/how it works</a:t>
            </a:r>
          </a:p>
        </p:txBody>
      </p:sp>
      <p:sp>
        <p:nvSpPr>
          <p:cNvPr id="4" name="Slide Number Placeholder 3"/>
          <p:cNvSpPr>
            <a:spLocks noGrp="1"/>
          </p:cNvSpPr>
          <p:nvPr>
            <p:ph type="sldNum" sz="quarter" idx="5"/>
          </p:nvPr>
        </p:nvSpPr>
        <p:spPr/>
        <p:txBody>
          <a:bodyPr/>
          <a:lstStyle/>
          <a:p>
            <a:fld id="{6F62C797-6AA6-E949-87D8-DFDB24B0EEF2}" type="slidenum">
              <a:rPr lang="en-US" smtClean="0"/>
              <a:t>7</a:t>
            </a:fld>
            <a:endParaRPr lang="en-US"/>
          </a:p>
        </p:txBody>
      </p:sp>
    </p:spTree>
    <p:extLst>
      <p:ext uri="{BB962C8B-B14F-4D97-AF65-F5344CB8AC3E}">
        <p14:creationId xmlns:p14="http://schemas.microsoft.com/office/powerpoint/2010/main" val="2150960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Demonstrating how frequencies are distributed over values</a:t>
            </a:r>
          </a:p>
          <a:p>
            <a:r>
              <a:rPr lang="en-US" dirty="0"/>
              <a:t>Histograms = used to measure the amount of times a data point occurs rather than the data itself</a:t>
            </a:r>
          </a:p>
        </p:txBody>
      </p:sp>
      <p:sp>
        <p:nvSpPr>
          <p:cNvPr id="4" name="Slide Number Placeholder 3"/>
          <p:cNvSpPr>
            <a:spLocks noGrp="1"/>
          </p:cNvSpPr>
          <p:nvPr>
            <p:ph type="sldNum" sz="quarter" idx="5"/>
          </p:nvPr>
        </p:nvSpPr>
        <p:spPr/>
        <p:txBody>
          <a:bodyPr/>
          <a:lstStyle/>
          <a:p>
            <a:fld id="{6F62C797-6AA6-E949-87D8-DFDB24B0EEF2}" type="slidenum">
              <a:rPr lang="en-US" smtClean="0"/>
              <a:t>8</a:t>
            </a:fld>
            <a:endParaRPr lang="en-US"/>
          </a:p>
        </p:txBody>
      </p:sp>
    </p:spTree>
    <p:extLst>
      <p:ext uri="{BB962C8B-B14F-4D97-AF65-F5344CB8AC3E}">
        <p14:creationId xmlns:p14="http://schemas.microsoft.com/office/powerpoint/2010/main" val="413739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noise”</a:t>
            </a:r>
          </a:p>
          <a:p>
            <a:r>
              <a:rPr lang="en-US" dirty="0"/>
              <a:t>Remove stop words for when you’re trying to map frequency distribution as it is unlikely that you’re interested in knowing that the most used token in your data set was “the”</a:t>
            </a:r>
          </a:p>
          <a:p>
            <a:endParaRPr lang="en-US" dirty="0"/>
          </a:p>
        </p:txBody>
      </p:sp>
      <p:sp>
        <p:nvSpPr>
          <p:cNvPr id="4" name="Slide Number Placeholder 3"/>
          <p:cNvSpPr>
            <a:spLocks noGrp="1"/>
          </p:cNvSpPr>
          <p:nvPr>
            <p:ph type="sldNum" sz="quarter" idx="5"/>
          </p:nvPr>
        </p:nvSpPr>
        <p:spPr/>
        <p:txBody>
          <a:bodyPr/>
          <a:lstStyle/>
          <a:p>
            <a:fld id="{6F62C797-6AA6-E949-87D8-DFDB24B0EEF2}" type="slidenum">
              <a:rPr lang="en-US" smtClean="0"/>
              <a:t>9</a:t>
            </a:fld>
            <a:endParaRPr lang="en-US"/>
          </a:p>
        </p:txBody>
      </p:sp>
    </p:spTree>
    <p:extLst>
      <p:ext uri="{BB962C8B-B14F-4D97-AF65-F5344CB8AC3E}">
        <p14:creationId xmlns:p14="http://schemas.microsoft.com/office/powerpoint/2010/main" val="3770121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 where </a:t>
            </a:r>
            <a:r>
              <a:rPr lang="en-US" sz="1200" kern="1200" dirty="0">
                <a:solidFill>
                  <a:schemeClr val="tx1"/>
                </a:solidFill>
                <a:effectLst/>
                <a:latin typeface="+mn-lt"/>
                <a:ea typeface="+mn-ea"/>
                <a:cs typeface="+mn-cs"/>
              </a:rPr>
              <a:t>“tokenization” is the process of separating a sequence into tokens, “normalization” is the steps taken to condense those terms into lexical units. </a:t>
            </a:r>
            <a:endParaRPr lang="en-US" dirty="0"/>
          </a:p>
          <a:p>
            <a:r>
              <a:rPr lang="en-US" dirty="0"/>
              <a:t>For our purposes: reducing linguistic noise, reduces derivationally related forms of a word to a common root word by chopping off its derivational affixes</a:t>
            </a:r>
          </a:p>
          <a:p>
            <a:r>
              <a:rPr lang="en-US" dirty="0"/>
              <a:t>Help -&gt; helped </a:t>
            </a:r>
          </a:p>
          <a:p>
            <a:r>
              <a:rPr lang="en-US" dirty="0"/>
              <a:t>help</a:t>
            </a:r>
          </a:p>
        </p:txBody>
      </p:sp>
      <p:sp>
        <p:nvSpPr>
          <p:cNvPr id="4" name="Slide Number Placeholder 3"/>
          <p:cNvSpPr>
            <a:spLocks noGrp="1"/>
          </p:cNvSpPr>
          <p:nvPr>
            <p:ph type="sldNum" sz="quarter" idx="5"/>
          </p:nvPr>
        </p:nvSpPr>
        <p:spPr/>
        <p:txBody>
          <a:bodyPr/>
          <a:lstStyle/>
          <a:p>
            <a:fld id="{6F62C797-6AA6-E949-87D8-DFDB24B0EEF2}" type="slidenum">
              <a:rPr lang="en-US" smtClean="0"/>
              <a:t>10</a:t>
            </a:fld>
            <a:endParaRPr lang="en-US"/>
          </a:p>
        </p:txBody>
      </p:sp>
    </p:spTree>
    <p:extLst>
      <p:ext uri="{BB962C8B-B14F-4D97-AF65-F5344CB8AC3E}">
        <p14:creationId xmlns:p14="http://schemas.microsoft.com/office/powerpoint/2010/main" val="1561611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62C797-6AA6-E949-87D8-DFDB24B0EEF2}" type="slidenum">
              <a:rPr lang="en-US" smtClean="0"/>
              <a:t>12</a:t>
            </a:fld>
            <a:endParaRPr lang="en-US"/>
          </a:p>
        </p:txBody>
      </p:sp>
    </p:spTree>
    <p:extLst>
      <p:ext uri="{BB962C8B-B14F-4D97-AF65-F5344CB8AC3E}">
        <p14:creationId xmlns:p14="http://schemas.microsoft.com/office/powerpoint/2010/main" val="31631892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1/30/19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genius.com/4470650/Soulja-boy-mucho-guapo-pronto/I-got-all-this-money-all-this-money" TargetMode="Externa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C7AB-350A-334C-8722-5C5B7B9191A8}"/>
              </a:ext>
            </a:extLst>
          </p:cNvPr>
          <p:cNvSpPr>
            <a:spLocks noGrp="1"/>
          </p:cNvSpPr>
          <p:nvPr>
            <p:ph type="ctrTitle"/>
          </p:nvPr>
        </p:nvSpPr>
        <p:spPr/>
        <p:txBody>
          <a:bodyPr/>
          <a:lstStyle/>
          <a:p>
            <a:r>
              <a:rPr lang="en-US" dirty="0"/>
              <a:t>Natural language toolkit (NLTK)</a:t>
            </a:r>
          </a:p>
        </p:txBody>
      </p:sp>
      <p:sp>
        <p:nvSpPr>
          <p:cNvPr id="3" name="Subtitle 2">
            <a:extLst>
              <a:ext uri="{FF2B5EF4-FFF2-40B4-BE49-F238E27FC236}">
                <a16:creationId xmlns:a16="http://schemas.microsoft.com/office/drawing/2014/main" id="{72DA0E27-D2C1-8140-8E60-FDDD4082340C}"/>
              </a:ext>
            </a:extLst>
          </p:cNvPr>
          <p:cNvSpPr>
            <a:spLocks noGrp="1"/>
          </p:cNvSpPr>
          <p:nvPr>
            <p:ph type="subTitle" idx="1"/>
          </p:nvPr>
        </p:nvSpPr>
        <p:spPr/>
        <p:txBody>
          <a:bodyPr/>
          <a:lstStyle/>
          <a:p>
            <a:r>
              <a:rPr lang="en-US" dirty="0"/>
              <a:t>Eilidh Dunsmore</a:t>
            </a:r>
          </a:p>
        </p:txBody>
      </p:sp>
    </p:spTree>
    <p:extLst>
      <p:ext uri="{BB962C8B-B14F-4D97-AF65-F5344CB8AC3E}">
        <p14:creationId xmlns:p14="http://schemas.microsoft.com/office/powerpoint/2010/main" val="263765510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8866-2D4C-BD42-98D4-4471BA0DCB50}"/>
              </a:ext>
            </a:extLst>
          </p:cNvPr>
          <p:cNvSpPr>
            <a:spLocks noGrp="1"/>
          </p:cNvSpPr>
          <p:nvPr>
            <p:ph type="title"/>
          </p:nvPr>
        </p:nvSpPr>
        <p:spPr>
          <a:xfrm>
            <a:off x="685801" y="1030289"/>
            <a:ext cx="6814749" cy="1035578"/>
          </a:xfrm>
        </p:spPr>
        <p:txBody>
          <a:bodyPr>
            <a:normAutofit/>
          </a:bodyPr>
          <a:lstStyle/>
          <a:p>
            <a:r>
              <a:rPr lang="en-US" dirty="0"/>
              <a:t>Lexicon Normalization</a:t>
            </a:r>
          </a:p>
        </p:txBody>
      </p:sp>
      <p:sp>
        <p:nvSpPr>
          <p:cNvPr id="3" name="Content Placeholder 2">
            <a:extLst>
              <a:ext uri="{FF2B5EF4-FFF2-40B4-BE49-F238E27FC236}">
                <a16:creationId xmlns:a16="http://schemas.microsoft.com/office/drawing/2014/main" id="{E172F786-87DE-594F-8962-0352CB8F2E79}"/>
              </a:ext>
            </a:extLst>
          </p:cNvPr>
          <p:cNvSpPr>
            <a:spLocks noGrp="1"/>
          </p:cNvSpPr>
          <p:nvPr>
            <p:ph idx="1"/>
          </p:nvPr>
        </p:nvSpPr>
        <p:spPr>
          <a:xfrm>
            <a:off x="685801" y="2142067"/>
            <a:ext cx="6814749" cy="3649133"/>
          </a:xfrm>
        </p:spPr>
        <p:txBody>
          <a:bodyPr>
            <a:normAutofit/>
          </a:bodyPr>
          <a:lstStyle/>
          <a:p>
            <a:r>
              <a:rPr lang="en-US" dirty="0"/>
              <a:t>Trimming “normalizing” words down to their base/common root</a:t>
            </a:r>
          </a:p>
          <a:p>
            <a:r>
              <a:rPr lang="en-US" dirty="0"/>
              <a:t>Stemming</a:t>
            </a:r>
          </a:p>
        </p:txBody>
      </p:sp>
      <p:pic>
        <p:nvPicPr>
          <p:cNvPr id="5" name="Picture 4">
            <a:extLst>
              <a:ext uri="{FF2B5EF4-FFF2-40B4-BE49-F238E27FC236}">
                <a16:creationId xmlns:a16="http://schemas.microsoft.com/office/drawing/2014/main" id="{957A5ACF-9146-534D-9A91-A6E6D8DE206A}"/>
              </a:ext>
            </a:extLst>
          </p:cNvPr>
          <p:cNvPicPr>
            <a:picLocks noChangeAspect="1"/>
          </p:cNvPicPr>
          <p:nvPr/>
        </p:nvPicPr>
        <p:blipFill>
          <a:blip r:embed="rId4"/>
          <a:stretch>
            <a:fillRect/>
          </a:stretch>
        </p:blipFill>
        <p:spPr>
          <a:xfrm>
            <a:off x="6096000" y="1000382"/>
            <a:ext cx="5719316" cy="257369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E5CF5AB1-E07B-284E-9716-8E6B9BBE6FB8}"/>
              </a:ext>
            </a:extLst>
          </p:cNvPr>
          <p:cNvPicPr>
            <a:picLocks noChangeAspect="1"/>
          </p:cNvPicPr>
          <p:nvPr/>
        </p:nvPicPr>
        <p:blipFill>
          <a:blip r:embed="rId5"/>
          <a:stretch>
            <a:fillRect/>
          </a:stretch>
        </p:blipFill>
        <p:spPr>
          <a:xfrm>
            <a:off x="6196382" y="4378570"/>
            <a:ext cx="5309817" cy="110178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31958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2BDDE-C90F-0741-9163-59DD356827C8}"/>
              </a:ext>
            </a:extLst>
          </p:cNvPr>
          <p:cNvSpPr>
            <a:spLocks noGrp="1"/>
          </p:cNvSpPr>
          <p:nvPr>
            <p:ph type="title"/>
          </p:nvPr>
        </p:nvSpPr>
        <p:spPr>
          <a:xfrm>
            <a:off x="685799" y="1150076"/>
            <a:ext cx="3659389" cy="4557849"/>
          </a:xfrm>
        </p:spPr>
        <p:txBody>
          <a:bodyPr>
            <a:normAutofit/>
          </a:bodyPr>
          <a:lstStyle/>
          <a:p>
            <a:pPr algn="r"/>
            <a:r>
              <a:rPr lang="en-US" dirty="0"/>
              <a:t>Cool stuff	</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280420-A5ED-8C47-ABAB-9E4DC637F1D7}"/>
              </a:ext>
            </a:extLst>
          </p:cNvPr>
          <p:cNvSpPr>
            <a:spLocks noGrp="1"/>
          </p:cNvSpPr>
          <p:nvPr>
            <p:ph idx="1"/>
          </p:nvPr>
        </p:nvSpPr>
        <p:spPr>
          <a:xfrm>
            <a:off x="4988658" y="1150076"/>
            <a:ext cx="6517543" cy="4557849"/>
          </a:xfrm>
        </p:spPr>
        <p:txBody>
          <a:bodyPr>
            <a:normAutofit/>
          </a:bodyPr>
          <a:lstStyle/>
          <a:p>
            <a:r>
              <a:rPr lang="en-US" dirty="0"/>
              <a:t>Importing text sources</a:t>
            </a:r>
          </a:p>
          <a:p>
            <a:r>
              <a:rPr lang="en-US" dirty="0"/>
              <a:t>Sentiment gathering</a:t>
            </a:r>
          </a:p>
        </p:txBody>
      </p:sp>
    </p:spTree>
    <p:extLst>
      <p:ext uri="{BB962C8B-B14F-4D97-AF65-F5344CB8AC3E}">
        <p14:creationId xmlns:p14="http://schemas.microsoft.com/office/powerpoint/2010/main" val="1829466067"/>
      </p:ext>
    </p:extLst>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8866-2D4C-BD42-98D4-4471BA0DCB50}"/>
              </a:ext>
            </a:extLst>
          </p:cNvPr>
          <p:cNvSpPr>
            <a:spLocks noGrp="1"/>
          </p:cNvSpPr>
          <p:nvPr>
            <p:ph type="title"/>
          </p:nvPr>
        </p:nvSpPr>
        <p:spPr>
          <a:xfrm>
            <a:off x="685800" y="1030288"/>
            <a:ext cx="4785744" cy="1035579"/>
          </a:xfrm>
        </p:spPr>
        <p:txBody>
          <a:bodyPr>
            <a:normAutofit/>
          </a:bodyPr>
          <a:lstStyle/>
          <a:p>
            <a:r>
              <a:rPr lang="en-US" sz="3300"/>
              <a:t>Importing text sources</a:t>
            </a:r>
          </a:p>
        </p:txBody>
      </p:sp>
      <p:sp>
        <p:nvSpPr>
          <p:cNvPr id="3" name="Content Placeholder 2">
            <a:extLst>
              <a:ext uri="{FF2B5EF4-FFF2-40B4-BE49-F238E27FC236}">
                <a16:creationId xmlns:a16="http://schemas.microsoft.com/office/drawing/2014/main" id="{E172F786-87DE-594F-8962-0352CB8F2E79}"/>
              </a:ext>
            </a:extLst>
          </p:cNvPr>
          <p:cNvSpPr>
            <a:spLocks noGrp="1"/>
          </p:cNvSpPr>
          <p:nvPr>
            <p:ph idx="1"/>
          </p:nvPr>
        </p:nvSpPr>
        <p:spPr>
          <a:xfrm>
            <a:off x="685800" y="2142067"/>
            <a:ext cx="4785744" cy="3649133"/>
          </a:xfrm>
        </p:spPr>
        <p:txBody>
          <a:bodyPr>
            <a:normAutofit/>
          </a:bodyPr>
          <a:lstStyle/>
          <a:p>
            <a:r>
              <a:rPr lang="en-US" dirty="0"/>
              <a:t>Reading local files</a:t>
            </a:r>
          </a:p>
          <a:p>
            <a:endParaRPr lang="en-US" dirty="0"/>
          </a:p>
        </p:txBody>
      </p:sp>
      <p:pic>
        <p:nvPicPr>
          <p:cNvPr id="5" name="Picture 4">
            <a:extLst>
              <a:ext uri="{FF2B5EF4-FFF2-40B4-BE49-F238E27FC236}">
                <a16:creationId xmlns:a16="http://schemas.microsoft.com/office/drawing/2014/main" id="{BFCB0934-18F4-1943-9958-49AE4AEFA66F}"/>
              </a:ext>
            </a:extLst>
          </p:cNvPr>
          <p:cNvPicPr>
            <a:picLocks noChangeAspect="1"/>
          </p:cNvPicPr>
          <p:nvPr/>
        </p:nvPicPr>
        <p:blipFill>
          <a:blip r:embed="rId4"/>
          <a:stretch>
            <a:fillRect/>
          </a:stretch>
        </p:blipFill>
        <p:spPr>
          <a:xfrm>
            <a:off x="4565599" y="2065867"/>
            <a:ext cx="6940601" cy="2290396"/>
          </a:xfrm>
          <a:prstGeom prst="roundRect">
            <a:avLst>
              <a:gd name="adj" fmla="val 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B6E4BD52-5E98-B249-865B-DFBDAC3C2BDC}"/>
              </a:ext>
            </a:extLst>
          </p:cNvPr>
          <p:cNvPicPr>
            <a:picLocks noChangeAspect="1"/>
          </p:cNvPicPr>
          <p:nvPr/>
        </p:nvPicPr>
        <p:blipFill>
          <a:blip r:embed="rId5"/>
          <a:stretch>
            <a:fillRect/>
          </a:stretch>
        </p:blipFill>
        <p:spPr>
          <a:xfrm>
            <a:off x="4408404" y="4628829"/>
            <a:ext cx="7097796" cy="152602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38310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8866-2D4C-BD42-98D4-4471BA0DCB50}"/>
              </a:ext>
            </a:extLst>
          </p:cNvPr>
          <p:cNvSpPr>
            <a:spLocks noGrp="1"/>
          </p:cNvSpPr>
          <p:nvPr>
            <p:ph type="title"/>
          </p:nvPr>
        </p:nvSpPr>
        <p:spPr/>
        <p:txBody>
          <a:bodyPr/>
          <a:lstStyle/>
          <a:p>
            <a:r>
              <a:rPr lang="en-US" dirty="0"/>
              <a:t>Sentiment gathering</a:t>
            </a:r>
          </a:p>
        </p:txBody>
      </p:sp>
      <p:pic>
        <p:nvPicPr>
          <p:cNvPr id="5" name="Content Placeholder 4">
            <a:extLst>
              <a:ext uri="{FF2B5EF4-FFF2-40B4-BE49-F238E27FC236}">
                <a16:creationId xmlns:a16="http://schemas.microsoft.com/office/drawing/2014/main" id="{20317D1D-156B-7742-A367-1BC74FD0EEED}"/>
              </a:ext>
            </a:extLst>
          </p:cNvPr>
          <p:cNvPicPr>
            <a:picLocks noGrp="1" noChangeAspect="1"/>
          </p:cNvPicPr>
          <p:nvPr>
            <p:ph idx="1"/>
          </p:nvPr>
        </p:nvPicPr>
        <p:blipFill>
          <a:blip r:embed="rId3"/>
          <a:stretch>
            <a:fillRect/>
          </a:stretch>
        </p:blipFill>
        <p:spPr>
          <a:xfrm>
            <a:off x="6471139" y="259505"/>
            <a:ext cx="5557839" cy="6338989"/>
          </a:xfrm>
        </p:spPr>
      </p:pic>
      <p:pic>
        <p:nvPicPr>
          <p:cNvPr id="7" name="Picture 6">
            <a:extLst>
              <a:ext uri="{FF2B5EF4-FFF2-40B4-BE49-F238E27FC236}">
                <a16:creationId xmlns:a16="http://schemas.microsoft.com/office/drawing/2014/main" id="{D0069EA2-5876-FF42-9D1E-4CA36E613AF1}"/>
              </a:ext>
            </a:extLst>
          </p:cNvPr>
          <p:cNvPicPr>
            <a:picLocks noChangeAspect="1"/>
          </p:cNvPicPr>
          <p:nvPr/>
        </p:nvPicPr>
        <p:blipFill rotWithShape="1">
          <a:blip r:embed="rId4"/>
          <a:srcRect r="5312"/>
          <a:stretch/>
        </p:blipFill>
        <p:spPr>
          <a:xfrm>
            <a:off x="163022" y="1998743"/>
            <a:ext cx="6004415" cy="928465"/>
          </a:xfrm>
          <a:prstGeom prst="rect">
            <a:avLst/>
          </a:prstGeom>
        </p:spPr>
      </p:pic>
      <p:pic>
        <p:nvPicPr>
          <p:cNvPr id="9" name="Picture 8">
            <a:extLst>
              <a:ext uri="{FF2B5EF4-FFF2-40B4-BE49-F238E27FC236}">
                <a16:creationId xmlns:a16="http://schemas.microsoft.com/office/drawing/2014/main" id="{49FE9E2B-26EF-FC4D-BEA6-2A9F09F0E5A4}"/>
              </a:ext>
            </a:extLst>
          </p:cNvPr>
          <p:cNvPicPr>
            <a:picLocks noChangeAspect="1"/>
          </p:cNvPicPr>
          <p:nvPr/>
        </p:nvPicPr>
        <p:blipFill>
          <a:blip r:embed="rId5"/>
          <a:stretch>
            <a:fillRect/>
          </a:stretch>
        </p:blipFill>
        <p:spPr>
          <a:xfrm>
            <a:off x="163022" y="3792386"/>
            <a:ext cx="6075852" cy="1222873"/>
          </a:xfrm>
          <a:prstGeom prst="rect">
            <a:avLst/>
          </a:prstGeom>
        </p:spPr>
      </p:pic>
    </p:spTree>
    <p:extLst>
      <p:ext uri="{BB962C8B-B14F-4D97-AF65-F5344CB8AC3E}">
        <p14:creationId xmlns:p14="http://schemas.microsoft.com/office/powerpoint/2010/main" val="28518130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18A1D7-34FD-6447-A1CB-3F781C84C54F}"/>
              </a:ext>
            </a:extLst>
          </p:cNvPr>
          <p:cNvSpPr>
            <a:spLocks noGrp="1"/>
          </p:cNvSpPr>
          <p:nvPr>
            <p:ph type="title"/>
          </p:nvPr>
        </p:nvSpPr>
        <p:spPr>
          <a:xfrm>
            <a:off x="685799" y="1150076"/>
            <a:ext cx="3659389" cy="4557849"/>
          </a:xfrm>
        </p:spPr>
        <p:txBody>
          <a:bodyPr>
            <a:normAutofit/>
          </a:bodyPr>
          <a:lstStyle/>
          <a:p>
            <a:pPr algn="r"/>
            <a:r>
              <a:rPr lang="en-US"/>
              <a:t>Introduction</a:t>
            </a:r>
          </a:p>
        </p:txBody>
      </p:sp>
      <p:cxnSp>
        <p:nvCxnSpPr>
          <p:cNvPr id="19" name="Straight Connector 18">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B686C0C-1A53-AB4F-BAAF-4B397E4B84A8}"/>
              </a:ext>
            </a:extLst>
          </p:cNvPr>
          <p:cNvSpPr>
            <a:spLocks noGrp="1"/>
          </p:cNvSpPr>
          <p:nvPr>
            <p:ph idx="1"/>
          </p:nvPr>
        </p:nvSpPr>
        <p:spPr>
          <a:xfrm>
            <a:off x="4988658" y="1150076"/>
            <a:ext cx="6517543" cy="4557849"/>
          </a:xfrm>
        </p:spPr>
        <p:txBody>
          <a:bodyPr>
            <a:normAutofit/>
          </a:bodyPr>
          <a:lstStyle/>
          <a:p>
            <a:r>
              <a:rPr lang="en-US" dirty="0"/>
              <a:t>What is NLTK?</a:t>
            </a:r>
          </a:p>
          <a:p>
            <a:r>
              <a:rPr lang="en-US" dirty="0"/>
              <a:t>What is it used for?</a:t>
            </a:r>
          </a:p>
          <a:p>
            <a:r>
              <a:rPr lang="en-US" dirty="0"/>
              <a:t>How to install</a:t>
            </a:r>
          </a:p>
        </p:txBody>
      </p:sp>
    </p:spTree>
    <p:extLst>
      <p:ext uri="{BB962C8B-B14F-4D97-AF65-F5344CB8AC3E}">
        <p14:creationId xmlns:p14="http://schemas.microsoft.com/office/powerpoint/2010/main" val="10349196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FBE701-92BC-C045-9C1B-EEA498599386}"/>
              </a:ext>
            </a:extLst>
          </p:cNvPr>
          <p:cNvPicPr>
            <a:picLocks noChangeAspect="1"/>
          </p:cNvPicPr>
          <p:nvPr/>
        </p:nvPicPr>
        <p:blipFill rotWithShape="1">
          <a:blip r:embed="rId3">
            <a:alphaModFix amt="20000"/>
            <a:extLst/>
          </a:blip>
          <a:srcRect t="7021" b="15925"/>
          <a:stretch/>
        </p:blipFill>
        <p:spPr>
          <a:xfrm>
            <a:off x="20" y="10"/>
            <a:ext cx="12191980" cy="6857990"/>
          </a:xfrm>
          <a:prstGeom prst="rect">
            <a:avLst/>
          </a:prstGeom>
        </p:spPr>
      </p:pic>
      <p:sp>
        <p:nvSpPr>
          <p:cNvPr id="2" name="Title 1">
            <a:extLst>
              <a:ext uri="{FF2B5EF4-FFF2-40B4-BE49-F238E27FC236}">
                <a16:creationId xmlns:a16="http://schemas.microsoft.com/office/drawing/2014/main" id="{0A18A1D7-34FD-6447-A1CB-3F781C84C54F}"/>
              </a:ext>
            </a:extLst>
          </p:cNvPr>
          <p:cNvSpPr>
            <a:spLocks noGrp="1"/>
          </p:cNvSpPr>
          <p:nvPr>
            <p:ph type="title"/>
          </p:nvPr>
        </p:nvSpPr>
        <p:spPr>
          <a:xfrm>
            <a:off x="685801" y="609600"/>
            <a:ext cx="10131425" cy="1456267"/>
          </a:xfrm>
        </p:spPr>
        <p:txBody>
          <a:bodyPr>
            <a:normAutofit/>
          </a:bodyPr>
          <a:lstStyle/>
          <a:p>
            <a:r>
              <a:rPr lang="en-US" dirty="0"/>
              <a:t>What is </a:t>
            </a:r>
            <a:r>
              <a:rPr lang="en-US" dirty="0" err="1"/>
              <a:t>nltk</a:t>
            </a:r>
            <a:endParaRPr lang="en-US" dirty="0"/>
          </a:p>
        </p:txBody>
      </p:sp>
      <p:sp>
        <p:nvSpPr>
          <p:cNvPr id="3" name="Content Placeholder 2">
            <a:extLst>
              <a:ext uri="{FF2B5EF4-FFF2-40B4-BE49-F238E27FC236}">
                <a16:creationId xmlns:a16="http://schemas.microsoft.com/office/drawing/2014/main" id="{4B686C0C-1A53-AB4F-BAAF-4B397E4B84A8}"/>
              </a:ext>
            </a:extLst>
          </p:cNvPr>
          <p:cNvSpPr>
            <a:spLocks noGrp="1"/>
          </p:cNvSpPr>
          <p:nvPr>
            <p:ph idx="1"/>
          </p:nvPr>
        </p:nvSpPr>
        <p:spPr>
          <a:xfrm>
            <a:off x="685801" y="2142067"/>
            <a:ext cx="10131425" cy="3649133"/>
          </a:xfrm>
        </p:spPr>
        <p:txBody>
          <a:bodyPr>
            <a:normAutofit/>
          </a:bodyPr>
          <a:lstStyle/>
          <a:p>
            <a:r>
              <a:rPr lang="en-US" dirty="0"/>
              <a:t>Created by Steven Bird, Edward </a:t>
            </a:r>
            <a:r>
              <a:rPr lang="en-US" dirty="0" err="1"/>
              <a:t>Loper</a:t>
            </a:r>
            <a:r>
              <a:rPr lang="en-US" dirty="0"/>
              <a:t>, and Ewan Klein</a:t>
            </a:r>
          </a:p>
          <a:p>
            <a:r>
              <a:rPr lang="en-US" dirty="0"/>
              <a:t>Contains more than fifty corpora and lexical sources </a:t>
            </a:r>
          </a:p>
          <a:p>
            <a:endParaRPr lang="en-US" dirty="0"/>
          </a:p>
        </p:txBody>
      </p:sp>
    </p:spTree>
    <p:extLst>
      <p:ext uri="{BB962C8B-B14F-4D97-AF65-F5344CB8AC3E}">
        <p14:creationId xmlns:p14="http://schemas.microsoft.com/office/powerpoint/2010/main" val="218665633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oulja Boy – Mucho Guapo Pronto Lyrics | Genius Lyrics">
            <a:extLst>
              <a:ext uri="{FF2B5EF4-FFF2-40B4-BE49-F238E27FC236}">
                <a16:creationId xmlns:a16="http://schemas.microsoft.com/office/drawing/2014/main" id="{DBE55765-3924-D34E-99F2-E203671E4797}"/>
              </a:ext>
            </a:extLst>
          </p:cNvPr>
          <p:cNvPicPr>
            <a:picLocks noChangeAspect="1"/>
          </p:cNvPicPr>
          <p:nvPr/>
        </p:nvPicPr>
        <p:blipFill rotWithShape="1">
          <a:blip r:embed="rId4">
            <a:alphaModFix amt="20000"/>
            <a:extLst>
              <a:ext uri="{837473B0-CC2E-450A-ABE3-18F120FF3D39}">
                <a1611:picAttrSrcUrl xmlns:a1611="http://schemas.microsoft.com/office/drawing/2016/11/main" r:id="rId5"/>
              </a:ext>
            </a:extLst>
          </a:blip>
          <a:srcRect t="20814" b="4186"/>
          <a:stretch/>
        </p:blipFill>
        <p:spPr>
          <a:xfrm>
            <a:off x="20" y="10"/>
            <a:ext cx="12191980" cy="6857990"/>
          </a:xfrm>
          <a:prstGeom prst="rect">
            <a:avLst/>
          </a:prstGeom>
        </p:spPr>
      </p:pic>
      <p:pic>
        <p:nvPicPr>
          <p:cNvPr id="22" name="Picture 21">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A18A1D7-34FD-6447-A1CB-3F781C84C54F}"/>
              </a:ext>
            </a:extLst>
          </p:cNvPr>
          <p:cNvSpPr>
            <a:spLocks noGrp="1"/>
          </p:cNvSpPr>
          <p:nvPr>
            <p:ph type="title"/>
          </p:nvPr>
        </p:nvSpPr>
        <p:spPr>
          <a:xfrm>
            <a:off x="685801" y="609600"/>
            <a:ext cx="10131425" cy="1456267"/>
          </a:xfrm>
        </p:spPr>
        <p:txBody>
          <a:bodyPr>
            <a:normAutofit/>
          </a:bodyPr>
          <a:lstStyle/>
          <a:p>
            <a:r>
              <a:rPr lang="en-US"/>
              <a:t>What is it used for?</a:t>
            </a:r>
            <a:endParaRPr lang="en-US" dirty="0"/>
          </a:p>
        </p:txBody>
      </p:sp>
      <p:sp>
        <p:nvSpPr>
          <p:cNvPr id="11" name="Content Placeholder 10">
            <a:extLst>
              <a:ext uri="{FF2B5EF4-FFF2-40B4-BE49-F238E27FC236}">
                <a16:creationId xmlns:a16="http://schemas.microsoft.com/office/drawing/2014/main" id="{802632CC-FDB8-7B46-9151-6AEC7BE22894}"/>
              </a:ext>
            </a:extLst>
          </p:cNvPr>
          <p:cNvSpPr>
            <a:spLocks noGrp="1"/>
          </p:cNvSpPr>
          <p:nvPr>
            <p:ph idx="1"/>
          </p:nvPr>
        </p:nvSpPr>
        <p:spPr>
          <a:xfrm>
            <a:off x="685801" y="2142067"/>
            <a:ext cx="10131425" cy="3649133"/>
          </a:xfrm>
        </p:spPr>
        <p:txBody>
          <a:bodyPr>
            <a:normAutofit/>
          </a:bodyPr>
          <a:lstStyle/>
          <a:p>
            <a:r>
              <a:rPr lang="en-US" dirty="0"/>
              <a:t>Mostly to make money</a:t>
            </a:r>
          </a:p>
          <a:p>
            <a:r>
              <a:rPr lang="en-US" dirty="0"/>
              <a:t>But, like, maybe some academia too</a:t>
            </a:r>
          </a:p>
        </p:txBody>
      </p:sp>
      <p:sp>
        <p:nvSpPr>
          <p:cNvPr id="9" name="TextBox 8">
            <a:extLst>
              <a:ext uri="{FF2B5EF4-FFF2-40B4-BE49-F238E27FC236}">
                <a16:creationId xmlns:a16="http://schemas.microsoft.com/office/drawing/2014/main" id="{3012C9D8-79C4-EA42-8BAD-C43061C7888A}"/>
              </a:ext>
            </a:extLst>
          </p:cNvPr>
          <p:cNvSpPr txBox="1"/>
          <p:nvPr/>
        </p:nvSpPr>
        <p:spPr>
          <a:xfrm>
            <a:off x="5486400" y="141732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103652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A1D7-34FD-6447-A1CB-3F781C84C54F}"/>
              </a:ext>
            </a:extLst>
          </p:cNvPr>
          <p:cNvSpPr>
            <a:spLocks noGrp="1"/>
          </p:cNvSpPr>
          <p:nvPr>
            <p:ph type="title"/>
          </p:nvPr>
        </p:nvSpPr>
        <p:spPr>
          <a:xfrm>
            <a:off x="825909" y="808055"/>
            <a:ext cx="3979205" cy="1453363"/>
          </a:xfrm>
        </p:spPr>
        <p:txBody>
          <a:bodyPr>
            <a:normAutofit/>
          </a:bodyPr>
          <a:lstStyle/>
          <a:p>
            <a:r>
              <a:rPr lang="en-US" dirty="0"/>
              <a:t>How to install</a:t>
            </a:r>
          </a:p>
        </p:txBody>
      </p:sp>
      <p:sp>
        <p:nvSpPr>
          <p:cNvPr id="11" name="Content Placeholder 10">
            <a:extLst>
              <a:ext uri="{FF2B5EF4-FFF2-40B4-BE49-F238E27FC236}">
                <a16:creationId xmlns:a16="http://schemas.microsoft.com/office/drawing/2014/main" id="{802632CC-FDB8-7B46-9151-6AEC7BE22894}"/>
              </a:ext>
            </a:extLst>
          </p:cNvPr>
          <p:cNvSpPr>
            <a:spLocks noGrp="1"/>
          </p:cNvSpPr>
          <p:nvPr>
            <p:ph idx="1"/>
          </p:nvPr>
        </p:nvSpPr>
        <p:spPr>
          <a:xfrm>
            <a:off x="802178" y="2261420"/>
            <a:ext cx="4002936" cy="3637935"/>
          </a:xfrm>
        </p:spPr>
        <p:txBody>
          <a:bodyPr>
            <a:normAutofit/>
          </a:bodyPr>
          <a:lstStyle/>
          <a:p>
            <a:r>
              <a:rPr lang="en-US" dirty="0"/>
              <a:t>Know what version of Python you have</a:t>
            </a:r>
          </a:p>
          <a:p>
            <a:r>
              <a:rPr lang="en-US" dirty="0"/>
              <a:t>Install NLTK: &gt;&gt;&gt; pip3 </a:t>
            </a:r>
            <a:r>
              <a:rPr lang="en-US" dirty="0" err="1"/>
              <a:t>intall</a:t>
            </a:r>
            <a:r>
              <a:rPr lang="en-US" dirty="0"/>
              <a:t> –U </a:t>
            </a:r>
            <a:r>
              <a:rPr lang="en-US" dirty="0" err="1"/>
              <a:t>nltk</a:t>
            </a:r>
            <a:endParaRPr lang="en-US" dirty="0"/>
          </a:p>
          <a:p>
            <a:r>
              <a:rPr lang="en-US" dirty="0"/>
              <a:t>Deal with the inevitable error messages</a:t>
            </a:r>
          </a:p>
          <a:p>
            <a:r>
              <a:rPr lang="en-US" dirty="0"/>
              <a:t>One more installation: &gt;&gt;&gt; </a:t>
            </a:r>
            <a:r>
              <a:rPr lang="en-US" dirty="0" err="1"/>
              <a:t>nltk.download</a:t>
            </a:r>
            <a:r>
              <a:rPr lang="en-US" dirty="0"/>
              <a:t>(‘</a:t>
            </a:r>
            <a:r>
              <a:rPr lang="en-US" dirty="0" err="1"/>
              <a:t>stopwords</a:t>
            </a:r>
            <a:r>
              <a:rPr lang="en-US" dirty="0"/>
              <a:t>’)</a:t>
            </a:r>
          </a:p>
          <a:p>
            <a:r>
              <a:rPr lang="en-US" dirty="0"/>
              <a:t>Have a Mac </a:t>
            </a:r>
            <a:r>
              <a:rPr lang="en-US" dirty="0" err="1"/>
              <a:t>plz</a:t>
            </a:r>
            <a:endParaRPr lang="en-US" dirty="0"/>
          </a:p>
        </p:txBody>
      </p:sp>
      <p:pic>
        <p:nvPicPr>
          <p:cNvPr id="3" name="Picture 2">
            <a:extLst>
              <a:ext uri="{FF2B5EF4-FFF2-40B4-BE49-F238E27FC236}">
                <a16:creationId xmlns:a16="http://schemas.microsoft.com/office/drawing/2014/main" id="{215CD57E-6D7A-2C4E-829A-6D66BA95EE75}"/>
              </a:ext>
            </a:extLst>
          </p:cNvPr>
          <p:cNvPicPr>
            <a:picLocks noChangeAspect="1"/>
          </p:cNvPicPr>
          <p:nvPr/>
        </p:nvPicPr>
        <p:blipFill>
          <a:blip r:embed="rId4"/>
          <a:stretch>
            <a:fillRect/>
          </a:stretch>
        </p:blipFill>
        <p:spPr>
          <a:xfrm>
            <a:off x="5289752" y="2707848"/>
            <a:ext cx="6095593" cy="128007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3012C9D8-79C4-EA42-8BAD-C43061C7888A}"/>
              </a:ext>
            </a:extLst>
          </p:cNvPr>
          <p:cNvSpPr txBox="1"/>
          <p:nvPr/>
        </p:nvSpPr>
        <p:spPr>
          <a:xfrm>
            <a:off x="5486400" y="141732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91262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821AA7-2AEE-334C-800A-E7CF46F6DD53}"/>
              </a:ext>
            </a:extLst>
          </p:cNvPr>
          <p:cNvSpPr>
            <a:spLocks noGrp="1"/>
          </p:cNvSpPr>
          <p:nvPr>
            <p:ph type="title"/>
          </p:nvPr>
        </p:nvSpPr>
        <p:spPr>
          <a:xfrm>
            <a:off x="685799" y="1150076"/>
            <a:ext cx="3659389" cy="4557849"/>
          </a:xfrm>
        </p:spPr>
        <p:txBody>
          <a:bodyPr>
            <a:normAutofit/>
          </a:bodyPr>
          <a:lstStyle/>
          <a:p>
            <a:pPr algn="r"/>
            <a:r>
              <a:rPr lang="en-US" dirty="0"/>
              <a:t>Useful functions</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206C02-089F-384B-ABD1-75A08BEC91F3}"/>
              </a:ext>
            </a:extLst>
          </p:cNvPr>
          <p:cNvSpPr>
            <a:spLocks noGrp="1"/>
          </p:cNvSpPr>
          <p:nvPr>
            <p:ph idx="1"/>
          </p:nvPr>
        </p:nvSpPr>
        <p:spPr>
          <a:xfrm>
            <a:off x="4988658" y="1150076"/>
            <a:ext cx="6517543" cy="4557849"/>
          </a:xfrm>
        </p:spPr>
        <p:txBody>
          <a:bodyPr>
            <a:normAutofit/>
          </a:bodyPr>
          <a:lstStyle/>
          <a:p>
            <a:r>
              <a:rPr lang="en-US" dirty="0"/>
              <a:t>Tokenization</a:t>
            </a:r>
          </a:p>
          <a:p>
            <a:r>
              <a:rPr lang="en-US" dirty="0"/>
              <a:t>Frequency Distribution</a:t>
            </a:r>
          </a:p>
          <a:p>
            <a:r>
              <a:rPr lang="en-US" dirty="0"/>
              <a:t>Stopwords</a:t>
            </a:r>
          </a:p>
          <a:p>
            <a:r>
              <a:rPr lang="en-US" dirty="0"/>
              <a:t>Lexicon Normalization</a:t>
            </a:r>
          </a:p>
        </p:txBody>
      </p:sp>
    </p:spTree>
    <p:extLst>
      <p:ext uri="{BB962C8B-B14F-4D97-AF65-F5344CB8AC3E}">
        <p14:creationId xmlns:p14="http://schemas.microsoft.com/office/powerpoint/2010/main" val="34659939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8866-2D4C-BD42-98D4-4471BA0DCB50}"/>
              </a:ext>
            </a:extLst>
          </p:cNvPr>
          <p:cNvSpPr>
            <a:spLocks noGrp="1"/>
          </p:cNvSpPr>
          <p:nvPr>
            <p:ph type="title"/>
          </p:nvPr>
        </p:nvSpPr>
        <p:spPr>
          <a:xfrm>
            <a:off x="685800" y="1030288"/>
            <a:ext cx="4785744" cy="1035579"/>
          </a:xfrm>
        </p:spPr>
        <p:txBody>
          <a:bodyPr>
            <a:normAutofit/>
          </a:bodyPr>
          <a:lstStyle/>
          <a:p>
            <a:r>
              <a:rPr lang="en-US" dirty="0"/>
              <a:t>Tokenization</a:t>
            </a:r>
          </a:p>
        </p:txBody>
      </p:sp>
      <p:sp>
        <p:nvSpPr>
          <p:cNvPr id="3" name="Content Placeholder 2">
            <a:extLst>
              <a:ext uri="{FF2B5EF4-FFF2-40B4-BE49-F238E27FC236}">
                <a16:creationId xmlns:a16="http://schemas.microsoft.com/office/drawing/2014/main" id="{E172F786-87DE-594F-8962-0352CB8F2E79}"/>
              </a:ext>
            </a:extLst>
          </p:cNvPr>
          <p:cNvSpPr>
            <a:spLocks noGrp="1"/>
          </p:cNvSpPr>
          <p:nvPr>
            <p:ph idx="1"/>
          </p:nvPr>
        </p:nvSpPr>
        <p:spPr>
          <a:xfrm>
            <a:off x="685800" y="2142067"/>
            <a:ext cx="4785744" cy="3649133"/>
          </a:xfrm>
        </p:spPr>
        <p:txBody>
          <a:bodyPr>
            <a:normAutofit/>
          </a:bodyPr>
          <a:lstStyle/>
          <a:p>
            <a:r>
              <a:rPr lang="en-US" dirty="0"/>
              <a:t>Sentence Tokenization</a:t>
            </a:r>
          </a:p>
          <a:p>
            <a:r>
              <a:rPr lang="en-US" dirty="0"/>
              <a:t>Word Tokenization</a:t>
            </a:r>
          </a:p>
        </p:txBody>
      </p:sp>
      <p:pic>
        <p:nvPicPr>
          <p:cNvPr id="5" name="Picture 4">
            <a:extLst>
              <a:ext uri="{FF2B5EF4-FFF2-40B4-BE49-F238E27FC236}">
                <a16:creationId xmlns:a16="http://schemas.microsoft.com/office/drawing/2014/main" id="{8868121D-41F8-4D43-A867-46796D28454F}"/>
              </a:ext>
            </a:extLst>
          </p:cNvPr>
          <p:cNvPicPr>
            <a:picLocks noChangeAspect="1"/>
          </p:cNvPicPr>
          <p:nvPr/>
        </p:nvPicPr>
        <p:blipFill>
          <a:blip r:embed="rId4"/>
          <a:stretch>
            <a:fillRect/>
          </a:stretch>
        </p:blipFill>
        <p:spPr>
          <a:xfrm>
            <a:off x="4352468" y="1097841"/>
            <a:ext cx="7228408" cy="2331159"/>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D83D2EF2-55E0-E04A-A80B-9608706300CD}"/>
              </a:ext>
            </a:extLst>
          </p:cNvPr>
          <p:cNvPicPr>
            <a:picLocks noChangeAspect="1"/>
          </p:cNvPicPr>
          <p:nvPr/>
        </p:nvPicPr>
        <p:blipFill>
          <a:blip r:embed="rId5"/>
          <a:stretch>
            <a:fillRect/>
          </a:stretch>
        </p:blipFill>
        <p:spPr>
          <a:xfrm>
            <a:off x="3555747" y="4285017"/>
            <a:ext cx="8234047" cy="1996757"/>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9018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8866-2D4C-BD42-98D4-4471BA0DCB50}"/>
              </a:ext>
            </a:extLst>
          </p:cNvPr>
          <p:cNvSpPr>
            <a:spLocks noGrp="1"/>
          </p:cNvSpPr>
          <p:nvPr>
            <p:ph type="title"/>
          </p:nvPr>
        </p:nvSpPr>
        <p:spPr>
          <a:xfrm>
            <a:off x="685800" y="1030288"/>
            <a:ext cx="4784929" cy="1035579"/>
          </a:xfrm>
        </p:spPr>
        <p:txBody>
          <a:bodyPr>
            <a:normAutofit/>
          </a:bodyPr>
          <a:lstStyle/>
          <a:p>
            <a:r>
              <a:rPr lang="en-US" sz="3300"/>
              <a:t>Frequency Distribution	</a:t>
            </a:r>
          </a:p>
        </p:txBody>
      </p:sp>
      <p:sp>
        <p:nvSpPr>
          <p:cNvPr id="3" name="Content Placeholder 2">
            <a:extLst>
              <a:ext uri="{FF2B5EF4-FFF2-40B4-BE49-F238E27FC236}">
                <a16:creationId xmlns:a16="http://schemas.microsoft.com/office/drawing/2014/main" id="{E172F786-87DE-594F-8962-0352CB8F2E79}"/>
              </a:ext>
            </a:extLst>
          </p:cNvPr>
          <p:cNvSpPr>
            <a:spLocks noGrp="1"/>
          </p:cNvSpPr>
          <p:nvPr>
            <p:ph idx="1"/>
          </p:nvPr>
        </p:nvSpPr>
        <p:spPr>
          <a:xfrm>
            <a:off x="685800" y="2142067"/>
            <a:ext cx="4784929" cy="3649133"/>
          </a:xfrm>
        </p:spPr>
        <p:txBody>
          <a:bodyPr>
            <a:normAutofit/>
          </a:bodyPr>
          <a:lstStyle/>
          <a:p>
            <a:r>
              <a:rPr lang="en-US" dirty="0"/>
              <a:t>Most Common Distributed Frequencies</a:t>
            </a:r>
          </a:p>
          <a:p>
            <a:r>
              <a:rPr lang="en-US" dirty="0"/>
              <a:t>Frequency Distribution &amp; Histograms</a:t>
            </a:r>
          </a:p>
        </p:txBody>
      </p:sp>
      <p:pic>
        <p:nvPicPr>
          <p:cNvPr id="11" name="Picture 10">
            <a:extLst>
              <a:ext uri="{FF2B5EF4-FFF2-40B4-BE49-F238E27FC236}">
                <a16:creationId xmlns:a16="http://schemas.microsoft.com/office/drawing/2014/main" id="{DFAF3BDB-FFF7-F840-823C-488EE789335E}"/>
              </a:ext>
            </a:extLst>
          </p:cNvPr>
          <p:cNvPicPr>
            <a:picLocks noChangeAspect="1"/>
          </p:cNvPicPr>
          <p:nvPr/>
        </p:nvPicPr>
        <p:blipFill>
          <a:blip r:embed="rId4"/>
          <a:stretch>
            <a:fillRect/>
          </a:stretch>
        </p:blipFill>
        <p:spPr>
          <a:xfrm>
            <a:off x="8078776" y="3768973"/>
            <a:ext cx="3885929" cy="2720149"/>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6BD860ED-9E64-1B42-8D32-37327917FCAA}"/>
              </a:ext>
            </a:extLst>
          </p:cNvPr>
          <p:cNvPicPr>
            <a:picLocks noChangeAspect="1"/>
          </p:cNvPicPr>
          <p:nvPr/>
        </p:nvPicPr>
        <p:blipFill rotWithShape="1">
          <a:blip r:embed="rId5"/>
          <a:srcRect t="11199" b="12355"/>
          <a:stretch/>
        </p:blipFill>
        <p:spPr>
          <a:xfrm>
            <a:off x="3491230" y="1968199"/>
            <a:ext cx="5209539" cy="1544937"/>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8E81B2F2-CEFC-334C-BE78-6E92A52D97AF}"/>
              </a:ext>
            </a:extLst>
          </p:cNvPr>
          <p:cNvPicPr>
            <a:picLocks noChangeAspect="1"/>
          </p:cNvPicPr>
          <p:nvPr/>
        </p:nvPicPr>
        <p:blipFill rotWithShape="1">
          <a:blip r:embed="rId6"/>
          <a:srcRect t="3513"/>
          <a:stretch/>
        </p:blipFill>
        <p:spPr>
          <a:xfrm>
            <a:off x="1425987" y="4792134"/>
            <a:ext cx="6388273" cy="127899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890C61CF-5D6A-3C41-93E5-E920BC593418}"/>
              </a:ext>
            </a:extLst>
          </p:cNvPr>
          <p:cNvPicPr>
            <a:picLocks noChangeAspect="1"/>
          </p:cNvPicPr>
          <p:nvPr/>
        </p:nvPicPr>
        <p:blipFill>
          <a:blip r:embed="rId7"/>
          <a:stretch>
            <a:fillRect/>
          </a:stretch>
        </p:blipFill>
        <p:spPr>
          <a:xfrm>
            <a:off x="8848149" y="2484830"/>
            <a:ext cx="2658050" cy="51167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157800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8866-2D4C-BD42-98D4-4471BA0DCB50}"/>
              </a:ext>
            </a:extLst>
          </p:cNvPr>
          <p:cNvSpPr>
            <a:spLocks noGrp="1"/>
          </p:cNvSpPr>
          <p:nvPr>
            <p:ph type="title"/>
          </p:nvPr>
        </p:nvSpPr>
        <p:spPr>
          <a:xfrm>
            <a:off x="685800" y="1030288"/>
            <a:ext cx="4784929" cy="1035579"/>
          </a:xfrm>
        </p:spPr>
        <p:txBody>
          <a:bodyPr>
            <a:normAutofit/>
          </a:bodyPr>
          <a:lstStyle/>
          <a:p>
            <a:r>
              <a:rPr lang="en-US" dirty="0"/>
              <a:t>Stopwords</a:t>
            </a:r>
          </a:p>
        </p:txBody>
      </p:sp>
      <p:sp>
        <p:nvSpPr>
          <p:cNvPr id="3" name="Content Placeholder 2">
            <a:extLst>
              <a:ext uri="{FF2B5EF4-FFF2-40B4-BE49-F238E27FC236}">
                <a16:creationId xmlns:a16="http://schemas.microsoft.com/office/drawing/2014/main" id="{E172F786-87DE-594F-8962-0352CB8F2E79}"/>
              </a:ext>
            </a:extLst>
          </p:cNvPr>
          <p:cNvSpPr>
            <a:spLocks noGrp="1"/>
          </p:cNvSpPr>
          <p:nvPr>
            <p:ph idx="1"/>
          </p:nvPr>
        </p:nvSpPr>
        <p:spPr>
          <a:xfrm>
            <a:off x="685800" y="2142067"/>
            <a:ext cx="4784929" cy="3649133"/>
          </a:xfrm>
        </p:spPr>
        <p:txBody>
          <a:bodyPr>
            <a:normAutofit/>
          </a:bodyPr>
          <a:lstStyle/>
          <a:p>
            <a:r>
              <a:rPr lang="en-US" dirty="0"/>
              <a:t>Language science &amp; noise</a:t>
            </a:r>
          </a:p>
          <a:p>
            <a:r>
              <a:rPr lang="en-US" dirty="0"/>
              <a:t>Remove stop words</a:t>
            </a:r>
          </a:p>
        </p:txBody>
      </p:sp>
      <p:pic>
        <p:nvPicPr>
          <p:cNvPr id="9" name="Picture 8">
            <a:extLst>
              <a:ext uri="{FF2B5EF4-FFF2-40B4-BE49-F238E27FC236}">
                <a16:creationId xmlns:a16="http://schemas.microsoft.com/office/drawing/2014/main" id="{34B9678C-DDC1-2F4D-B44A-3CB91FC9554E}"/>
              </a:ext>
            </a:extLst>
          </p:cNvPr>
          <p:cNvPicPr>
            <a:picLocks noChangeAspect="1"/>
          </p:cNvPicPr>
          <p:nvPr/>
        </p:nvPicPr>
        <p:blipFill rotWithShape="1">
          <a:blip r:embed="rId4"/>
          <a:srcRect l="4221" t="2277" r="6775" b="19350"/>
          <a:stretch/>
        </p:blipFill>
        <p:spPr>
          <a:xfrm>
            <a:off x="3606091" y="588006"/>
            <a:ext cx="4784929" cy="382365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CD4F48EE-80A2-FB49-87D1-6CAD3A9A0AAA}"/>
              </a:ext>
            </a:extLst>
          </p:cNvPr>
          <p:cNvPicPr>
            <a:picLocks noChangeAspect="1"/>
          </p:cNvPicPr>
          <p:nvPr/>
        </p:nvPicPr>
        <p:blipFill>
          <a:blip r:embed="rId5"/>
          <a:stretch>
            <a:fillRect/>
          </a:stretch>
        </p:blipFill>
        <p:spPr>
          <a:xfrm>
            <a:off x="8630263" y="1439332"/>
            <a:ext cx="3561737" cy="190552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544F7B4-D337-F84E-911F-C0726618D0FE}"/>
              </a:ext>
            </a:extLst>
          </p:cNvPr>
          <p:cNvPicPr>
            <a:picLocks noChangeAspect="1"/>
          </p:cNvPicPr>
          <p:nvPr/>
        </p:nvPicPr>
        <p:blipFill rotWithShape="1">
          <a:blip r:embed="rId6"/>
          <a:srcRect t="10114"/>
          <a:stretch/>
        </p:blipFill>
        <p:spPr>
          <a:xfrm>
            <a:off x="4047243" y="5012466"/>
            <a:ext cx="3688988" cy="104450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4AD7BEA4-2938-7644-8B50-DAD4897C1307}"/>
              </a:ext>
            </a:extLst>
          </p:cNvPr>
          <p:cNvPicPr>
            <a:picLocks noChangeAspect="1"/>
          </p:cNvPicPr>
          <p:nvPr/>
        </p:nvPicPr>
        <p:blipFill>
          <a:blip r:embed="rId7"/>
          <a:stretch>
            <a:fillRect/>
          </a:stretch>
        </p:blipFill>
        <p:spPr>
          <a:xfrm>
            <a:off x="7984620" y="5308271"/>
            <a:ext cx="3723809" cy="688904"/>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34818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570</Words>
  <Application>Microsoft Macintosh PowerPoint</Application>
  <PresentationFormat>Widescreen</PresentationFormat>
  <Paragraphs>73</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Natural language toolkit (NLTK)</vt:lpstr>
      <vt:lpstr>Introduction</vt:lpstr>
      <vt:lpstr>What is nltk</vt:lpstr>
      <vt:lpstr>What is it used for?</vt:lpstr>
      <vt:lpstr>How to install</vt:lpstr>
      <vt:lpstr>Useful functions</vt:lpstr>
      <vt:lpstr>Tokenization</vt:lpstr>
      <vt:lpstr>Frequency Distribution </vt:lpstr>
      <vt:lpstr>Stopwords</vt:lpstr>
      <vt:lpstr>Lexicon Normalization</vt:lpstr>
      <vt:lpstr>Cool stuff </vt:lpstr>
      <vt:lpstr>Importing text sources</vt:lpstr>
      <vt:lpstr>Sentiment gathering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toolkit (NLTK)</dc:title>
  <dc:creator>Eilidh Dunsmore</dc:creator>
  <cp:lastModifiedBy>Eilidh Dunsmore</cp:lastModifiedBy>
  <cp:revision>1</cp:revision>
  <dcterms:created xsi:type="dcterms:W3CDTF">2019-01-30T13:56:35Z</dcterms:created>
  <dcterms:modified xsi:type="dcterms:W3CDTF">2019-01-30T14:03:03Z</dcterms:modified>
</cp:coreProperties>
</file>